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8" r:id="rId2"/>
    <p:sldId id="276" r:id="rId3"/>
    <p:sldId id="272" r:id="rId4"/>
    <p:sldId id="273" r:id="rId5"/>
    <p:sldId id="256" r:id="rId6"/>
    <p:sldId id="257" r:id="rId7"/>
    <p:sldId id="259" r:id="rId8"/>
    <p:sldId id="277" r:id="rId9"/>
    <p:sldId id="278" r:id="rId10"/>
    <p:sldId id="261" r:id="rId11"/>
    <p:sldId id="262" r:id="rId12"/>
    <p:sldId id="263" r:id="rId13"/>
    <p:sldId id="266" r:id="rId14"/>
    <p:sldId id="265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4"/>
  </p:normalViewPr>
  <p:slideViewPr>
    <p:cSldViewPr snapToGrid="0">
      <p:cViewPr varScale="1">
        <p:scale>
          <a:sx n="108" d="100"/>
          <a:sy n="108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4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822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120744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237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345094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39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42546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179126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671902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902001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27664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7143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8AEC8CD-0D29-4BF8-A834-9AD8A0F28CF4}" type="datetimeFigureOut">
              <a:rPr lang="en-KE" smtClean="0"/>
              <a:t>1/22/24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5D65D52-C67B-4E39-B90C-4941F61C33F8}" type="slidenum">
              <a:rPr lang="en-KE" smtClean="0"/>
              <a:t>‹#›</a:t>
            </a:fld>
            <a:endParaRPr lang="en-KE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283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4B17D-2154-4920-A6B5-C54A324FA2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 &amp; implementation of a library system </a:t>
            </a:r>
            <a:endParaRPr lang="en-K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DB2533-2C2D-4393-B7FB-AB2F5C048F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Alwi</a:t>
            </a:r>
            <a:r>
              <a:rPr lang="en-GB" dirty="0"/>
              <a:t> Jamal</a:t>
            </a:r>
          </a:p>
          <a:p>
            <a:r>
              <a:rPr lang="en-GB" dirty="0"/>
              <a:t>M00821180</a:t>
            </a:r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120590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E85A9-2A36-4408-8DC3-9DD3DFA06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</a:t>
            </a:r>
            <a:endParaRPr lang="en-KE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B8BF9745-B6DD-44D4-B8DB-FC6A43A73F5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8964" y="1920240"/>
            <a:ext cx="7669212" cy="4022725"/>
          </a:xfrm>
        </p:spPr>
      </p:pic>
    </p:spTree>
    <p:extLst>
      <p:ext uri="{BB962C8B-B14F-4D97-AF65-F5344CB8AC3E}">
        <p14:creationId xmlns:p14="http://schemas.microsoft.com/office/powerpoint/2010/main" val="60945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45E00-24F7-4869-B174-40A114004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file use </a:t>
            </a:r>
            <a:endParaRPr lang="en-K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2540B4-C3B9-4CAE-974A-BB9B02FC4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08869"/>
            <a:ext cx="5344271" cy="3696216"/>
          </a:xfr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F9189789-923F-431C-A47B-267B85237472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65531" y="1865282"/>
            <a:ext cx="5589093" cy="5201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KE" altLang="en-KE" sz="1200" b="1" i="0" u="none" strike="noStrike" cap="none" normalizeH="0" baseline="0" dirty="0" err="1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ompiler</a:t>
            </a:r>
            <a:r>
              <a:rPr kumimoji="0" lang="en-KE" altLang="en-KE" sz="12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and Flags:</a:t>
            </a:r>
            <a:endParaRPr kumimoji="0" lang="en-KE" altLang="en-KE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CC = g++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Specifies the compiler as g++.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CFLAGS = -std=</a:t>
            </a:r>
            <a:r>
              <a:rPr kumimoji="0" lang="en-KE" altLang="en-KE" b="1" i="0" u="none" strike="noStrike" cap="none" normalizeH="0" baseline="0" dirty="0" err="1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c++</a:t>
            </a: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11 -Wall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Sets compiler flags, including C++11 standard and enabling warnings.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KE" altLang="en-KE" sz="12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Source Files:</a:t>
            </a:r>
            <a:endParaRPr kumimoji="0" lang="en-KE" altLang="en-KE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SRCS = Main.cpp Book.cpp Date.cpp Librarian.cpp Member.cpp Person.cpp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Lists all source files.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KE" altLang="en-KE" sz="12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Object Files:</a:t>
            </a:r>
            <a:endParaRPr kumimoji="0" lang="en-KE" altLang="en-KE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OBJS = $(SRCS:.</a:t>
            </a:r>
            <a:r>
              <a:rPr kumimoji="0" lang="en-KE" altLang="en-KE" b="1" i="0" u="none" strike="noStrike" cap="none" normalizeH="0" baseline="0" dirty="0" err="1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cpp</a:t>
            </a: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=.o)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Generates a list of object files from source files.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KE" altLang="en-KE" sz="12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Executable Name:</a:t>
            </a:r>
            <a:endParaRPr kumimoji="0" lang="en-KE" altLang="en-KE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EXEC = </a:t>
            </a:r>
            <a:r>
              <a:rPr kumimoji="0" lang="en-KE" altLang="en-KE" b="1" i="0" u="none" strike="noStrike" cap="none" normalizeH="0" baseline="0" dirty="0" err="1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LibrarySystem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Specifies the name of the executable.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KE" altLang="en-KE" sz="12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Build Rule:</a:t>
            </a:r>
            <a:endParaRPr kumimoji="0" lang="en-KE" altLang="en-KE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$(EXEC): $(OBJS)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States that the executable depends on the object files.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KE" altLang="en-KE" sz="12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Object Files Build Rule:</a:t>
            </a:r>
            <a:endParaRPr kumimoji="0" lang="en-KE" altLang="en-KE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%.o: %.</a:t>
            </a:r>
            <a:r>
              <a:rPr kumimoji="0" lang="en-KE" altLang="en-KE" b="1" i="0" u="none" strike="noStrike" cap="none" normalizeH="0" baseline="0" dirty="0" err="1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cpp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Specifies a generic rule for building object files from source files.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en-KE" altLang="en-KE" sz="12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Build Command:</a:t>
            </a:r>
            <a:endParaRPr kumimoji="0" lang="en-KE" altLang="en-KE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$(CC) $(CFLAGS) -o $@ $(OBJS)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The command to build the executable from object files.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8"/>
              <a:tabLst/>
            </a:pPr>
            <a:r>
              <a:rPr kumimoji="0" lang="en-KE" altLang="en-KE" sz="12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Clean Rule:</a:t>
            </a:r>
            <a:endParaRPr kumimoji="0" lang="en-KE" altLang="en-KE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clean: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Indicates a rule named 'clean'.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9"/>
              <a:tabLst/>
            </a:pPr>
            <a:r>
              <a:rPr kumimoji="0" lang="en-KE" altLang="en-KE" sz="12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Clean Command:</a:t>
            </a:r>
            <a:endParaRPr kumimoji="0" lang="en-KE" altLang="en-KE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rm -f $(OBJS) $(EXEC)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: Removes object files and the executable when </a:t>
            </a:r>
            <a:r>
              <a:rPr kumimoji="0" lang="en-KE" altLang="en-KE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make clean</a:t>
            </a:r>
            <a:r>
              <a:rPr kumimoji="0" lang="en-KE" altLang="en-KE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is invoked.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103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5FC05-48E5-49F0-885D-180623BCB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application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59D0C-A7B3-4AF0-9286-ADBA62726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Change Tracking and History: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Tracked changes at the file level, providing a detailed history of modifications for better traceability.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Branching and Merging: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Utilized branching for parallel development and merging to integrate new features or bug fixes efficiently.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Code Review Support: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Facilitated effective code reviews by sharing changes easily and enabling collaborative discussions.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Error Reversion Capability: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Provided the ability to revert to previous, stable versions in case of errors or unforeseen issues.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Documentation through Commit Messages: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Maintained meaningful commit messages, documenting each change made during development.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Efficient Deployment Management: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Streamlined deployment processes by effectively managing different versions and releases using Git.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490539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BB179-8B1D-4B52-9E06-504714895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TesTIng</a:t>
            </a:r>
            <a:r>
              <a:rPr lang="en-US" dirty="0"/>
              <a:t> approach:</a:t>
            </a:r>
            <a:endParaRPr lang="en-KE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A1B668C-647B-698E-D3FE-26B6B5B16E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Alwi</a:t>
            </a:r>
            <a:r>
              <a:rPr lang="en-GB" dirty="0"/>
              <a:t> Jamal</a:t>
            </a:r>
          </a:p>
          <a:p>
            <a:r>
              <a:rPr lang="en-GB" dirty="0"/>
              <a:t>M00821180</a:t>
            </a:r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89056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8ABF-FD91-4AF0-B68E-5A3C8B21C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 OF APPROACH USED 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7E574-6D7B-4FAF-A3D3-E91569082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Unit Testing: Ensured individual components (classes and functions) function as expected in isolation, validating their correctness.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Integration Testing: Verified the collaboration and interaction between modules to guarantee smooth integration and seamless functionality.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System Testing: Conducted end-to-end testing to evaluate the system’s </a:t>
            </a:r>
            <a:r>
              <a:rPr lang="en-US" dirty="0" err="1"/>
              <a:t>behaviour</a:t>
            </a:r>
            <a:r>
              <a:rPr lang="en-US" dirty="0"/>
              <a:t> and adherence to functional requirements.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Test Cases Development: Created diverse test cases covering typical and edge scenarios, focusing on critical functionalities.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Iterative Testing: Adopted an iterative testing process, revisiting and updating test cases based on code changes to maintain test relevance.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Automation Where Applicable: Automated repetitive and regression tests for efficiency, ensuring consistent validation during the development lifecycle.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999021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69F8A-96A9-4067-BC92-05A28D99A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demonstration 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06BDE-6231-485A-A8A9-528036FB7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85071"/>
            <a:ext cx="9720073" cy="4797083"/>
          </a:xfrm>
        </p:spPr>
        <p:txBody>
          <a:bodyPr>
            <a:normAutofit fontScale="7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Member Addition: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Start with the process of adding a new member.</a:t>
            </a: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Input member details: ID, name, address, and email.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Book Issuance: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Input member ID and book ID for the issuance.</a:t>
            </a: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Highlight the interaction with the system, including due date input.</a:t>
            </a: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Demonstrate the successful issuance and system's confirmation.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Book Return: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Illustrate the book return process initiated by a member.</a:t>
            </a: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Emphasize the update of the member's borrowed books list.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Display Borrowed Books: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Display the functionality to view books borrowed by a specific member.</a:t>
            </a: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Input a member ID and showcase the accurate listing of borrowed books.</a:t>
            </a: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Demonstrate the system's ability to retrieve and present relevant information.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Fine Calculation: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Demonstrate the fine calculation for overdue books.</a:t>
            </a: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Input a member ID and show the calculation process.</a:t>
            </a:r>
          </a:p>
          <a:p>
            <a:pPr marL="742950" lvl="1" indent="-285750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Present fines associated with each overdue book, if applicable.</a:t>
            </a:r>
          </a:p>
        </p:txBody>
      </p:sp>
    </p:spTree>
    <p:extLst>
      <p:ext uri="{BB962C8B-B14F-4D97-AF65-F5344CB8AC3E}">
        <p14:creationId xmlns:p14="http://schemas.microsoft.com/office/powerpoint/2010/main" val="1940988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3AF7-2D67-4C24-92F7-81E496F2D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74478-E111-4C04-929C-55A14875F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  <a:p>
            <a:br>
              <a:rPr lang="en-US" dirty="0"/>
            </a:b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br>
              <a:rPr lang="en-US" dirty="0"/>
            </a:b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br>
              <a:rPr lang="en-US" dirty="0"/>
            </a:br>
            <a:endParaRPr lang="en-K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2E6A9D-2D21-4BBB-8CA6-8DCCC52A1BC5}"/>
              </a:ext>
            </a:extLst>
          </p:cNvPr>
          <p:cNvSpPr txBox="1"/>
          <p:nvPr/>
        </p:nvSpPr>
        <p:spPr>
          <a:xfrm>
            <a:off x="703385" y="2084832"/>
            <a:ext cx="8641079" cy="3597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Accomplished the development and implementation of a robust library management system.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system demonstrates effective integration of key functionalities, covering member management, book transactions, and fine calculations.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Software testing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nsured the reliability and correctness of the software.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Software testing 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Git for Version Control: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Leveraged Git for efficient version control, ensuring a structured development process.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Created comprehensive documentation, including UML diagrams and detailed test cases.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project enhanced understanding of the system's architecture and functionalities, facilitating future software maintenance.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  <a:buFont typeface="Tw Cen MT" panose="020B0602020104020603" pitchFamily="34" charset="0"/>
              <a:buNone/>
              <a:tabLst/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srgbClr val="374151"/>
              </a:solidFill>
              <a:effectLst/>
              <a:uLnTx/>
              <a:uFillTx/>
              <a:latin typeface="Söhn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2631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68F0E-4AF6-44E8-95FB-09DEBE617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flow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02B73-946D-43A6-9FFE-D75A535A3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The following is how the presentation will flow: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We will provide a concise overview of the Library Management System project.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Moving on, we will delve into the project’s design phase by evaluating UML class, case, and activity diagrams.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 Next, we will evaluate the implementation details of the System.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The testing approach will be outlined, detailing the methodology chosen.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A practical demonstration of the software will be conducted.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To conclude, a summary of the main points covered in the presentation will be provided.</a:t>
            </a:r>
          </a:p>
          <a:p>
            <a:endParaRPr lang="en-US" b="0" i="0" dirty="0">
              <a:solidFill>
                <a:srgbClr val="0F0F0F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633172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E2F9E-8D85-48BB-8128-FB8D3A13A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7A914-F414-41A8-A243-758BC1A14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The project revolves around developing a Library Management System to streamline the processes of managing library resources and member interactions.</a:t>
            </a:r>
          </a:p>
          <a:p>
            <a:pPr algn="l"/>
            <a:r>
              <a:rPr lang="en-US" b="1" dirty="0"/>
              <a:t>Functionalities: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Addition of new members to the library system.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Issuing and returning books with due date tracking.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Displaying a member's borrowed books.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Calculating fines for overdue books.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Providing a comprehensive and intuitive menu system for easy navigation</a:t>
            </a:r>
          </a:p>
          <a:p>
            <a:pPr algn="l"/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287455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DE101-398E-49E9-999B-60CCAAC97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endParaRPr lang="en-KE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E09C9AD-CB31-5406-EA27-4EE02E9D2E70}"/>
              </a:ext>
            </a:extLst>
          </p:cNvPr>
          <p:cNvSpPr txBox="1">
            <a:spLocks/>
          </p:cNvSpPr>
          <p:nvPr/>
        </p:nvSpPr>
        <p:spPr>
          <a:xfrm>
            <a:off x="8763000" y="5112537"/>
            <a:ext cx="3200400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Alwi Jamal</a:t>
            </a:r>
          </a:p>
          <a:p>
            <a:r>
              <a:rPr lang="en-GB"/>
              <a:t>M00821180</a:t>
            </a:r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84644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8BDA6-AB78-4B1E-99D5-44012A8B8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diagram</a:t>
            </a:r>
            <a:endParaRPr lang="en-K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D5E684-89E5-495A-9DD8-0B3427940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3248" y="1128907"/>
            <a:ext cx="5980240" cy="548290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F9B565-D0B8-476B-9C6A-23E350902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7014" y="1856936"/>
            <a:ext cx="5036234" cy="4529555"/>
          </a:xfrm>
        </p:spPr>
        <p:txBody>
          <a:bodyPr>
            <a:normAutofit/>
          </a:bodyPr>
          <a:lstStyle/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Actor: Librarian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Add Member: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librarian can add a new member to the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Issue Book: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librarian can issue a book to a member.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Return Book: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librarian can process the return of a borrowed book.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Display Borrowed Books: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librarian can view the list of books borrowed by a specific member.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Calculate Fine: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librarian can calculate fines for overdue books.</a:t>
            </a:r>
          </a:p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Actor: Member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Borrow Book: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 member can borrow a book from the library.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170038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16BA2-AEB9-4CAB-A196-A1F1CCDC7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 </a:t>
            </a:r>
            <a:endParaRPr lang="en-K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6A4754-4239-42F7-A6D5-AF1AB1BA4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207" y="1856935"/>
            <a:ext cx="10255348" cy="500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4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31C33-8EF2-4D0E-9690-FE6D8A207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diagram (issue book)</a:t>
            </a:r>
            <a:endParaRPr lang="en-KE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07C53615-CD17-45EA-95FC-4F5998F423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164" y="1777275"/>
            <a:ext cx="3629532" cy="3962953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42587B3-2029-49E7-9705-18B4AC2C635C}"/>
              </a:ext>
            </a:extLst>
          </p:cNvPr>
          <p:cNvSpPr txBox="1"/>
          <p:nvPr/>
        </p:nvSpPr>
        <p:spPr>
          <a:xfrm>
            <a:off x="703385" y="2413337"/>
            <a:ext cx="420624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rgbClr val="374151"/>
                </a:solidFill>
                <a:latin typeface="Söhne"/>
              </a:rPr>
              <a:t>I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ssue Book: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Librarian initiates the process.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Member provides details and librarian verifies availability.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If available, book is borrowed and due date is set.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Process ends.</a:t>
            </a:r>
          </a:p>
        </p:txBody>
      </p:sp>
    </p:spTree>
    <p:extLst>
      <p:ext uri="{BB962C8B-B14F-4D97-AF65-F5344CB8AC3E}">
        <p14:creationId xmlns:p14="http://schemas.microsoft.com/office/powerpoint/2010/main" val="914623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3A8E7-8485-4959-8674-157B9D8C2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diagram (return book)</a:t>
            </a:r>
            <a:endParaRPr lang="en-KE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C5DD6F3-4AE3-4D3E-B117-67548ACEF4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7091" y="2084832"/>
            <a:ext cx="3947109" cy="4022725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AC3B76-B2CB-4985-BBD8-CAC62F03DC56}"/>
              </a:ext>
            </a:extLst>
          </p:cNvPr>
          <p:cNvSpPr txBox="1"/>
          <p:nvPr/>
        </p:nvSpPr>
        <p:spPr>
          <a:xfrm>
            <a:off x="901505" y="2919774"/>
            <a:ext cx="519449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Return Book: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Librarian initiates the process.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Member returns book and due date is checked.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If overdue, calculate the fine.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Book is marked as returned, and member's records are updated.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Process ends.</a:t>
            </a:r>
          </a:p>
        </p:txBody>
      </p:sp>
    </p:spTree>
    <p:extLst>
      <p:ext uri="{BB962C8B-B14F-4D97-AF65-F5344CB8AC3E}">
        <p14:creationId xmlns:p14="http://schemas.microsoft.com/office/powerpoint/2010/main" val="783709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C8E30-495A-4DAC-8DE7-76EA87D09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approach</a:t>
            </a:r>
            <a:endParaRPr lang="en-KE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5162D0E-17FA-432C-B14E-C954C61789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24128" y="3820369"/>
            <a:ext cx="65" cy="954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9186E-EDCA-49B0-BBE3-ED93747DE3BA}"/>
              </a:ext>
            </a:extLst>
          </p:cNvPr>
          <p:cNvSpPr txBox="1"/>
          <p:nvPr/>
        </p:nvSpPr>
        <p:spPr>
          <a:xfrm>
            <a:off x="829994" y="2250831"/>
            <a:ext cx="1018500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KE" altLang="en-KE" b="1" dirty="0"/>
              <a:t>Object-Oriented Approach:</a:t>
            </a:r>
            <a:r>
              <a:rPr lang="en-US" altLang="en-KE" b="1" dirty="0"/>
              <a:t> </a:t>
            </a:r>
            <a:r>
              <a:rPr lang="en-KE" altLang="en-KE" dirty="0"/>
              <a:t>Implemented key functionalities using an object-oriented design, encapsulating entities like Librarian, Member, Book, and Date.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KE" altLang="en-KE" b="1" dirty="0"/>
              <a:t>Borrowing and Returning Books:</a:t>
            </a:r>
            <a:r>
              <a:rPr lang="en-US" altLang="en-KE" b="1" dirty="0"/>
              <a:t> </a:t>
            </a:r>
            <a:r>
              <a:rPr lang="en-KE" altLang="en-KE" dirty="0"/>
              <a:t>Executed the borrowing and returning logic within the Book class, updating due dates</a:t>
            </a:r>
            <a:r>
              <a:rPr lang="en-US" altLang="en-KE" dirty="0"/>
              <a:t> and borrower details</a:t>
            </a:r>
            <a:r>
              <a:rPr lang="en-KE" altLang="en-KE" dirty="0"/>
              <a:t> and managing book availability.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KE" altLang="en-KE" b="1" dirty="0"/>
              <a:t>User Interaction:</a:t>
            </a:r>
            <a:r>
              <a:rPr lang="en-US" altLang="en-KE" b="1" dirty="0"/>
              <a:t> </a:t>
            </a:r>
            <a:r>
              <a:rPr lang="en-KE" altLang="en-KE" dirty="0"/>
              <a:t>Designed user-friendly interactions through console input/output (std::</a:t>
            </a:r>
            <a:r>
              <a:rPr lang="en-KE" altLang="en-KE" dirty="0" err="1"/>
              <a:t>cout</a:t>
            </a:r>
            <a:r>
              <a:rPr lang="en-KE" altLang="en-KE" dirty="0"/>
              <a:t> and std::</a:t>
            </a:r>
            <a:r>
              <a:rPr lang="en-KE" altLang="en-KE" dirty="0" err="1"/>
              <a:t>cin</a:t>
            </a:r>
            <a:r>
              <a:rPr lang="en-KE" altLang="en-KE" dirty="0"/>
              <a:t>), enhancing the user experience.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KE" altLang="en-KE" b="1" dirty="0"/>
              <a:t>Fine Calculation Logic:</a:t>
            </a:r>
            <a:r>
              <a:rPr lang="en-US" altLang="en-KE" b="1" dirty="0"/>
              <a:t> </a:t>
            </a:r>
            <a:r>
              <a:rPr lang="en-KE" altLang="en-KE" dirty="0"/>
              <a:t>Incorporated a fine calculation mechanism within the </a:t>
            </a:r>
            <a:r>
              <a:rPr lang="en-KE" altLang="en-KE" dirty="0" err="1"/>
              <a:t>calcFine</a:t>
            </a:r>
            <a:r>
              <a:rPr lang="en-KE" altLang="en-KE" dirty="0"/>
              <a:t> method, considering overdue books and applying a predefined fine rate.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KE" altLang="en-KE" b="1" dirty="0"/>
              <a:t>Data Management:</a:t>
            </a:r>
            <a:r>
              <a:rPr lang="en-US" altLang="en-KE" b="1" dirty="0"/>
              <a:t> </a:t>
            </a:r>
            <a:r>
              <a:rPr lang="en-KE" altLang="en-KE" dirty="0"/>
              <a:t>Utilized vectors to efficiently manage and track borrowed books for each member, ensuring accurate record-keeping.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KE" altLang="en-KE" b="1" dirty="0"/>
              <a:t>Exception Handling:</a:t>
            </a:r>
            <a:r>
              <a:rPr lang="en-US" altLang="en-KE" b="1" dirty="0"/>
              <a:t> </a:t>
            </a:r>
            <a:r>
              <a:rPr lang="en-KE" altLang="en-KE" dirty="0"/>
              <a:t>Implemented robust error-handling mechanisms, addressing scenarios such as attempting to borrow an already borrowed book.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KE" altLang="en-KE" b="1" dirty="0"/>
              <a:t>Automated Processes:</a:t>
            </a:r>
            <a:r>
              <a:rPr lang="en-US" altLang="en-KE" b="1" dirty="0"/>
              <a:t> </a:t>
            </a:r>
            <a:r>
              <a:rPr lang="en-KE" altLang="en-KE" dirty="0"/>
              <a:t>Employed a </a:t>
            </a:r>
            <a:r>
              <a:rPr lang="en-KE" altLang="en-KE" dirty="0" err="1"/>
              <a:t>Makefile</a:t>
            </a:r>
            <a:r>
              <a:rPr lang="en-KE" altLang="en-KE" dirty="0"/>
              <a:t> for streamlined compilation and linking processes, enhancing project automation.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5558593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634</TotalTime>
  <Words>1219</Words>
  <Application>Microsoft Macintosh PowerPoint</Application>
  <PresentationFormat>Widescreen</PresentationFormat>
  <Paragraphs>134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Söhne</vt:lpstr>
      <vt:lpstr>Söhne Mono</vt:lpstr>
      <vt:lpstr>Tw Cen MT</vt:lpstr>
      <vt:lpstr>Tw Cen MT Condensed</vt:lpstr>
      <vt:lpstr>Wingdings</vt:lpstr>
      <vt:lpstr>Wingdings 3</vt:lpstr>
      <vt:lpstr>Integral</vt:lpstr>
      <vt:lpstr>Design &amp; implementation of a library system </vt:lpstr>
      <vt:lpstr>Presentation flow</vt:lpstr>
      <vt:lpstr>Project description </vt:lpstr>
      <vt:lpstr>Design </vt:lpstr>
      <vt:lpstr>Use case diagram</vt:lpstr>
      <vt:lpstr>Class diagram </vt:lpstr>
      <vt:lpstr>Activity diagram (issue book)</vt:lpstr>
      <vt:lpstr>Activity diagram (return book)</vt:lpstr>
      <vt:lpstr>Implementation approach</vt:lpstr>
      <vt:lpstr>Implementation </vt:lpstr>
      <vt:lpstr>Make file use </vt:lpstr>
      <vt:lpstr>Version control application</vt:lpstr>
      <vt:lpstr>TesTIng approach:</vt:lpstr>
      <vt:lpstr>STATEMENT OF APPROACH USED </vt:lpstr>
      <vt:lpstr>Software demonstration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&amp; implementation of a library system </dc:title>
  <dc:creator>Alex</dc:creator>
  <cp:lastModifiedBy>Alwi M Jamal</cp:lastModifiedBy>
  <cp:revision>21</cp:revision>
  <dcterms:created xsi:type="dcterms:W3CDTF">2024-01-16T13:57:12Z</dcterms:created>
  <dcterms:modified xsi:type="dcterms:W3CDTF">2024-01-22T19:50:14Z</dcterms:modified>
</cp:coreProperties>
</file>

<file path=docProps/thumbnail.jpeg>
</file>